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4400">
                <a:solidFill>
                  <a:srgbClr val="000000"/>
                </a:solidFill>
                <a:latin typeface="Calibri"/>
              </a:rPr>
              <a:t>Címszöveg formátumának szerkesztéseClick to edit Master title style</a:t>
            </a:r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Nyolcadik vázlatszint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Kilencedik vázlatszintClick to edit Master text styles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2">
              <a:buSzPct val="75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3">
              <a:buSzPct val="45000"/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hu-HU" sz="1200">
                <a:solidFill>
                  <a:srgbClr val="8B8B8B"/>
                </a:solidFill>
                <a:latin typeface="Calibri"/>
              </a:rPr>
              <a:t>2013. 2. 5.</a:t>
            </a:r>
            <a:endParaRPr/>
          </a:p>
        </p:txBody>
      </p:sp>
      <p:sp>
        <p:nvSpPr>
          <p:cNvPr id="3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D17131C1-5181-4111-A131-F101415151B1}" type="slidenum">
              <a:rPr lang="hu-HU" sz="1200">
                <a:solidFill>
                  <a:srgbClr val="8B8B8B"/>
                </a:solidFill>
                <a:latin typeface="Calibri"/>
              </a:rPr>
              <a:pPr/>
              <a:t>‹#›</a:t>
            </a:fld>
            <a:endParaRPr/>
          </a:p>
        </p:txBody>
      </p:sp>
      <p:pic>
        <p:nvPicPr>
          <p:cNvPr id="5" name="Picture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506440" y="5943600"/>
            <a:ext cx="460800" cy="7610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hu-HU" sz="1200">
                <a:solidFill>
                  <a:srgbClr val="8B8B8B"/>
                </a:solidFill>
                <a:latin typeface="Calibri"/>
              </a:rPr>
              <a:t>2013. 2. 5.</a:t>
            </a:r>
            <a:endParaRPr/>
          </a:p>
        </p:txBody>
      </p:sp>
      <p:sp>
        <p:nvSpPr>
          <p:cNvPr id="7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</p:sp>
      <p:sp>
        <p:nvSpPr>
          <p:cNvPr id="8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E1B141C1-E1C1-4151-A181-0121D1918131}" type="slidenum">
              <a:rPr lang="hu-HU" sz="1200">
                <a:solidFill>
                  <a:srgbClr val="8B8B8B"/>
                </a:solidFill>
                <a:latin typeface="Calibri"/>
              </a:rPr>
              <a:pPr/>
              <a:t>‹#›</a:t>
            </a:fld>
            <a:endParaRPr/>
          </a:p>
        </p:txBody>
      </p:sp>
      <p:sp>
        <p:nvSpPr>
          <p:cNvPr id="9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Címszöveg formátumának szerkesztése</a:t>
            </a:r>
            <a:endParaRPr/>
          </a:p>
        </p:txBody>
      </p:sp>
      <p:sp>
        <p:nvSpPr>
          <p:cNvPr id="10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Nyolcadik vázlatszint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Kilencedik vázlatszint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Calibri"/>
              </a:rPr>
              <a:t>Címszöveg formátumának szerkesztéseClick to edit Master title style</a:t>
            </a:r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Nyolcadik vázlatszint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Kilencedik vázlatszintClick to edit Master text styles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2">
              <a:buSzPct val="75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3">
              <a:buSzPct val="45000"/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en-US" sz="1400">
                <a:solidFill>
                  <a:srgbClr val="000000"/>
                </a:solidFill>
                <a:latin typeface="Calibri"/>
              </a:rPr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 sz="1400">
                <a:solidFill>
                  <a:srgbClr val="000000"/>
                </a:solidFill>
                <a:latin typeface="Calibri"/>
              </a:rPr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 sz="1400">
                <a:solidFill>
                  <a:srgbClr val="000000"/>
                </a:solidFill>
                <a:latin typeface="Calibri"/>
              </a:rPr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 sz="1400">
                <a:solidFill>
                  <a:srgbClr val="000000"/>
                </a:solidFill>
                <a:latin typeface="Calibri"/>
              </a:rPr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 sz="1400">
                <a:solidFill>
                  <a:srgbClr val="000000"/>
                </a:solidFill>
                <a:latin typeface="Calibri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400">
                <a:solidFill>
                  <a:srgbClr val="000000"/>
                </a:solidFill>
                <a:latin typeface="Calibri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1400">
                <a:solidFill>
                  <a:srgbClr val="000000"/>
                </a:solidFill>
                <a:latin typeface="Calibri"/>
              </a:rPr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 sz="1400">
                <a:solidFill>
                  <a:srgbClr val="000000"/>
                </a:solidFill>
                <a:latin typeface="Calibri"/>
              </a:rPr>
              <a:t>Nyolcadik vázlatszint</a:t>
            </a:r>
            <a:endParaRPr/>
          </a:p>
          <a:p>
            <a:r>
              <a:rPr lang="en-US" sz="1400">
                <a:solidFill>
                  <a:srgbClr val="000000"/>
                </a:solidFill>
                <a:latin typeface="Calibri"/>
              </a:rPr>
              <a:t>Kilencedik vázlatszintClick to edit Master text styles</a:t>
            </a:r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hu-HU" sz="1200">
                <a:solidFill>
                  <a:srgbClr val="8B8B8B"/>
                </a:solidFill>
                <a:latin typeface="Calibri"/>
              </a:rPr>
              <a:t>2013. 2. 5.</a:t>
            </a:r>
            <a:endParaRPr/>
          </a:p>
        </p:txBody>
      </p:sp>
      <p:sp>
        <p:nvSpPr>
          <p:cNvPr id="15" name="TextShape 5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</p:sp>
      <p:sp>
        <p:nvSpPr>
          <p:cNvPr id="16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3111E171-C1C1-4121-B191-A1D141111131}" type="slidenum">
              <a:rPr lang="hu-HU" sz="1200">
                <a:solidFill>
                  <a:srgbClr val="8B8B8B"/>
                </a:solidFill>
                <a:latin typeface="Calibri"/>
              </a:rPr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erkori@stcable.rs" TargetMode="External"/><Relationship Id="rId2" Type="http://schemas.openxmlformats.org/officeDocument/2006/relationships/hyperlink" Target="mailto:tibo@stcable.ne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sandor@tippnet.r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bendre@stcable.r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Shape 1"/>
          <p:cNvSpPr txBox="1"/>
          <p:nvPr/>
        </p:nvSpPr>
        <p:spPr>
          <a:xfrm>
            <a:off x="1905120" y="0"/>
            <a:ext cx="70862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alibri"/>
              </a:rPr>
              <a:t>SZÉP NAPOT KÍVÁNOK !!!</a:t>
            </a:r>
            <a:endParaRPr/>
          </a:p>
        </p:txBody>
      </p:sp>
      <p:sp>
        <p:nvSpPr>
          <p:cNvPr id="18" name="TextShape 2"/>
          <p:cNvSpPr txBox="1"/>
          <p:nvPr/>
        </p:nvSpPr>
        <p:spPr>
          <a:xfrm>
            <a:off x="914400" y="2133720"/>
            <a:ext cx="8000640" cy="42667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4000">
                <a:solidFill>
                  <a:srgbClr val="10243E"/>
                </a:solidFill>
                <a:latin typeface="Calibri"/>
              </a:rPr>
              <a:t>MEGÚJULÓ ENERGIÁK </a:t>
            </a:r>
            <a:endParaRPr/>
          </a:p>
          <a:p>
            <a:pPr algn="ctr"/>
            <a:r>
              <a:rPr lang="en-US" sz="4000">
                <a:solidFill>
                  <a:srgbClr val="10243E"/>
                </a:solidFill>
                <a:latin typeface="Calibri"/>
              </a:rPr>
              <a:t>SZERBIÁBAN, TOPOLYÁN</a:t>
            </a:r>
            <a:endParaRPr/>
          </a:p>
          <a:p>
            <a:endParaRPr/>
          </a:p>
          <a:p>
            <a:pPr algn="ctr"/>
            <a:r>
              <a:rPr lang="en-US" sz="4000">
                <a:solidFill>
                  <a:srgbClr val="10243E"/>
                </a:solidFill>
                <a:latin typeface="Calibri"/>
              </a:rPr>
              <a:t>-állapotok és kihívások-</a:t>
            </a:r>
            <a:endParaRPr/>
          </a:p>
          <a:p>
            <a:endParaRPr/>
          </a:p>
          <a:p>
            <a:pPr algn="ctr"/>
            <a:r>
              <a:rPr lang="en-US" sz="2400">
                <a:solidFill>
                  <a:srgbClr val="10243E"/>
                </a:solidFill>
                <a:latin typeface="Calibri"/>
              </a:rPr>
              <a:t>KISKUNMAJSA, 2013 február 8.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1905120" y="0"/>
            <a:ext cx="723852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4400">
                <a:solidFill>
                  <a:srgbClr val="F2F2F2"/>
                </a:solidFill>
                <a:latin typeface="Calibri"/>
              </a:rPr>
              <a:t>PILLANATNYILAG FUT: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685800" y="1447920"/>
            <a:ext cx="8229240" cy="46778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sz="2400" b="1">
                <a:solidFill>
                  <a:srgbClr val="10243E"/>
                </a:solidFill>
                <a:latin typeface="Calibri"/>
              </a:rPr>
              <a:t>REPRO -Renewable Energy PROjects Cross-border Exchange</a:t>
            </a:r>
            <a:r>
              <a:rPr lang="en-US" sz="2400">
                <a:solidFill>
                  <a:srgbClr val="10243E"/>
                </a:solidFill>
                <a:latin typeface="Calibri"/>
              </a:rPr>
              <a:t> </a:t>
            </a:r>
            <a:endParaRPr/>
          </a:p>
          <a:p>
            <a:r>
              <a:rPr lang="en-US" sz="2400">
                <a:solidFill>
                  <a:srgbClr val="000000"/>
                </a:solidFill>
                <a:latin typeface="Calibri"/>
              </a:rPr>
              <a:t>Megújuló energia projektek határokon átnyúló cseréje</a:t>
            </a:r>
            <a:endParaRPr/>
          </a:p>
          <a:p>
            <a:r>
              <a:rPr lang="en-US" sz="2400">
                <a:solidFill>
                  <a:srgbClr val="10243E"/>
                </a:solidFill>
                <a:latin typeface="Calibri"/>
              </a:rPr>
              <a:t>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400">
                <a:solidFill>
                  <a:srgbClr val="10243E"/>
                </a:solidFill>
                <a:latin typeface="Calibri"/>
              </a:rPr>
              <a:t>SRB – HR IPA CBC projekt, kb. 190.000 EUR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400">
                <a:solidFill>
                  <a:srgbClr val="10243E"/>
                </a:solidFill>
                <a:latin typeface="Calibri"/>
              </a:rPr>
              <a:t>Tapasztalatcsere (SRB/HR/HU)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400">
                <a:solidFill>
                  <a:srgbClr val="10243E"/>
                </a:solidFill>
                <a:latin typeface="Calibri"/>
              </a:rPr>
              <a:t>Jogi környezetek összehasonlítása (SRB/HR/HU)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400">
                <a:solidFill>
                  <a:srgbClr val="10243E"/>
                </a:solidFill>
                <a:latin typeface="Calibri"/>
              </a:rPr>
              <a:t>Energetikai audit módszertanának kidolgozása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400">
                <a:solidFill>
                  <a:srgbClr val="10243E"/>
                </a:solidFill>
                <a:latin typeface="Calibri"/>
              </a:rPr>
              <a:t>Enrgetikai auditok elkészítése mentori segítséggel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400">
                <a:solidFill>
                  <a:srgbClr val="10243E"/>
                </a:solidFill>
                <a:latin typeface="Calibri"/>
              </a:rPr>
              <a:t>Termokamera beszerzése, nonprofit üzemeltetése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400">
                <a:solidFill>
                  <a:srgbClr val="10243E"/>
                </a:solidFill>
                <a:latin typeface="Calibri"/>
              </a:rPr>
              <a:t>Fűtés korszerűsítés megújuló energiára alapozva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400">
                <a:solidFill>
                  <a:srgbClr val="10243E"/>
                </a:solidFill>
                <a:latin typeface="Calibri"/>
              </a:rPr>
              <a:t>Közvilágítás modernizálása LED technológiával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828800" y="0"/>
            <a:ext cx="716256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4000">
                <a:solidFill>
                  <a:srgbClr val="FFFFFF"/>
                </a:solidFill>
                <a:latin typeface="Calibri"/>
              </a:rPr>
              <a:t>KEZDETI FÁZISBAN- ÖNERŐBŐL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457200" y="1600200"/>
            <a:ext cx="8229240" cy="5257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Napenergia park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–német beruházás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Szennyvíztisztító berendezés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Biogáz üzem 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(magántőke)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Regionális hulladékfeldolgozó +  helyi gyűjtő és szelektáló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Pilot (bemutató) beruházások, 	     *motiváció </a:t>
            </a:r>
            <a:endParaRPr/>
          </a:p>
          <a:p>
            <a:r>
              <a:rPr lang="en-US" sz="320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gázfogyasztás –csökkentés, speciális szigetelő festék, nap/levegő/hőpumpa fűtés, mini brikettelő sor, pellet</a:t>
            </a:r>
            <a:endParaRPr/>
          </a:p>
          <a:p>
            <a:pPr algn="ctr"/>
            <a:r>
              <a:rPr lang="en-US" sz="3200">
                <a:solidFill>
                  <a:srgbClr val="000000"/>
                </a:solidFill>
                <a:latin typeface="Calibri"/>
              </a:rPr>
              <a:t>NYITOTTAK  VAGYUNK ÖNÖK FELÉ IS !!!</a:t>
            </a:r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1905120" y="0"/>
            <a:ext cx="723852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3600">
                <a:solidFill>
                  <a:srgbClr val="FFFFFF"/>
                </a:solidFill>
                <a:latin typeface="Calibri"/>
              </a:rPr>
              <a:t>A topolyai különítmény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457200" y="1600200"/>
            <a:ext cx="8229240" cy="51051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Arial"/>
              <a:buChar char="•"/>
            </a:pPr>
            <a:r>
              <a:rPr lang="en-US" sz="3200" b="1">
                <a:solidFill>
                  <a:srgbClr val="000000"/>
                </a:solidFill>
                <a:latin typeface="Calibri"/>
              </a:rPr>
              <a:t>Balassa Endre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Msc.közgazdász, polgármesteri tanácsos,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3200" b="1">
                <a:solidFill>
                  <a:srgbClr val="000000"/>
                </a:solidFill>
                <a:latin typeface="Calibri"/>
              </a:rPr>
              <a:t>Tót Tibor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munkavédelmi mérnök, az </a:t>
            </a:r>
            <a:r>
              <a:rPr lang="en-US" sz="2400" b="1">
                <a:solidFill>
                  <a:srgbClr val="000000"/>
                </a:solidFill>
                <a:latin typeface="Calibri"/>
              </a:rPr>
              <a:t>E.S.E Klaszter *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kéviseletében 				 </a:t>
            </a:r>
            <a:r>
              <a:rPr lang="en-US" sz="2400">
                <a:solidFill>
                  <a:srgbClr val="000000"/>
                </a:solidFill>
                <a:latin typeface="Calibri"/>
                <a:hlinkClick r:id="rId2"/>
              </a:rPr>
              <a:t>tibo@stcable.net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3200" b="1">
                <a:solidFill>
                  <a:srgbClr val="000000"/>
                </a:solidFill>
                <a:latin typeface="Calibri"/>
              </a:rPr>
              <a:t>Sörfőző Kornél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elektromérnök, 	</a:t>
            </a:r>
            <a:r>
              <a:rPr lang="en-US" sz="2400">
                <a:solidFill>
                  <a:srgbClr val="000000"/>
                </a:solidFill>
                <a:latin typeface="Calibri"/>
                <a:hlinkClick r:id="rId3"/>
              </a:rPr>
              <a:t>serkori@stcable.rs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3200" b="1">
                <a:solidFill>
                  <a:srgbClr val="000000"/>
                </a:solidFill>
                <a:latin typeface="Calibri"/>
              </a:rPr>
              <a:t>Ifj. Dudás Sándor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gépészmérnök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>
                <a:solidFill>
                  <a:srgbClr val="000000"/>
                </a:solidFill>
                <a:latin typeface="Calibri"/>
                <a:hlinkClick r:id="rId4"/>
              </a:rPr>
              <a:t>dsandor@tippnet.rs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endParaRPr/>
          </a:p>
          <a:p>
            <a:endParaRPr/>
          </a:p>
          <a:p>
            <a:r>
              <a:rPr lang="en-US" sz="3200">
                <a:solidFill>
                  <a:srgbClr val="000000"/>
                </a:solidFill>
                <a:latin typeface="Calibri"/>
              </a:rPr>
              <a:t>*</a:t>
            </a:r>
            <a:r>
              <a:rPr lang="en-US" sz="3200" b="1">
                <a:solidFill>
                  <a:srgbClr val="000000"/>
                </a:solidFill>
                <a:latin typeface="Calibri"/>
              </a:rPr>
              <a:t> E.S.E Klaszter :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topolyai székhelyű megújuló energiával és környezetvédelemmel foglalkozó klaszter</a:t>
            </a:r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1905120" y="0"/>
            <a:ext cx="723852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4400">
                <a:solidFill>
                  <a:srgbClr val="F2F2F2"/>
                </a:solidFill>
                <a:latin typeface="Calibri"/>
              </a:rPr>
              <a:t>Végül, de nem utolsó sorban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  <a:p>
            <a:endParaRPr/>
          </a:p>
          <a:p>
            <a:pPr algn="ctr"/>
            <a:r>
              <a:rPr lang="en-US" sz="4000">
                <a:solidFill>
                  <a:srgbClr val="10243E"/>
                </a:solidFill>
                <a:latin typeface="Calibri"/>
              </a:rPr>
              <a:t>KÖSZÖNÖM A FIGYELMET!</a:t>
            </a:r>
            <a:endParaRPr/>
          </a:p>
          <a:p>
            <a:endParaRPr/>
          </a:p>
          <a:p>
            <a:pPr algn="ctr"/>
            <a:r>
              <a:rPr lang="en-US" sz="3200">
                <a:solidFill>
                  <a:srgbClr val="10243E"/>
                </a:solidFill>
                <a:latin typeface="Calibri"/>
              </a:rPr>
              <a:t>ÉS SOK SIKERT KÍVÁNOK A</a:t>
            </a:r>
            <a:endParaRPr/>
          </a:p>
          <a:p>
            <a:pPr algn="ctr"/>
            <a:r>
              <a:rPr lang="en-US" sz="3200" b="1">
                <a:solidFill>
                  <a:srgbClr val="10243E"/>
                </a:solidFill>
                <a:latin typeface="Calibri"/>
              </a:rPr>
              <a:t> MAJSA ALAPÍTVÁNY</a:t>
            </a:r>
            <a:r>
              <a:rPr lang="en-US" sz="3200">
                <a:solidFill>
                  <a:srgbClr val="10243E"/>
                </a:solidFill>
                <a:latin typeface="Calibri"/>
              </a:rPr>
              <a:t>NAK A PROJEKT BONYOLÍTÁSÁBAN</a:t>
            </a:r>
            <a:endParaRPr/>
          </a:p>
          <a:p>
            <a:endParaRPr/>
          </a:p>
          <a:p>
            <a:pPr algn="ctr"/>
            <a:r>
              <a:rPr lang="en-US" sz="2800">
                <a:solidFill>
                  <a:srgbClr val="C00000"/>
                </a:solidFill>
                <a:latin typeface="Calibri"/>
              </a:rPr>
              <a:t>Balassa Endre, </a:t>
            </a:r>
            <a:r>
              <a:rPr lang="en-US" sz="2800">
                <a:solidFill>
                  <a:srgbClr val="C00000"/>
                </a:solidFill>
                <a:latin typeface="Calibri"/>
                <a:hlinkClick r:id="rId2"/>
              </a:rPr>
              <a:t>bendre</a:t>
            </a:r>
            <a:r>
              <a:rPr lang="en-US" sz="2800">
                <a:solidFill>
                  <a:srgbClr val="C00000"/>
                </a:solidFill>
                <a:latin typeface="Calibri"/>
                <a:hlinkClick r:id="rId2"/>
              </a:rPr>
              <a:t>@</a:t>
            </a:r>
            <a:r>
              <a:rPr lang="en-US" sz="2800">
                <a:solidFill>
                  <a:srgbClr val="C00000"/>
                </a:solidFill>
                <a:latin typeface="Calibri"/>
                <a:hlinkClick r:id="rId2"/>
              </a:rPr>
              <a:t>stcable.rs</a:t>
            </a:r>
            <a:r>
              <a:rPr lang="en-US" sz="2800">
                <a:solidFill>
                  <a:srgbClr val="C00000"/>
                </a:solidFill>
                <a:latin typeface="Calibri"/>
              </a:rPr>
              <a:t> +381 62 783 804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7400" y="2286000"/>
            <a:ext cx="5943240" cy="4038120"/>
          </a:xfrm>
          <a:prstGeom prst="rect">
            <a:avLst/>
          </a:prstGeom>
        </p:spPr>
      </p:pic>
      <p:sp>
        <p:nvSpPr>
          <p:cNvPr id="20" name="TextShape 1"/>
          <p:cNvSpPr txBox="1"/>
          <p:nvPr/>
        </p:nvSpPr>
        <p:spPr>
          <a:xfrm>
            <a:off x="762120" y="1600200"/>
            <a:ext cx="7848360" cy="49525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sz="2400">
                <a:solidFill>
                  <a:srgbClr val="000000"/>
                </a:solidFill>
                <a:latin typeface="Calibri"/>
              </a:rPr>
              <a:t>Szerbia felhasználható megújuló forrásokból származó éves energetikai potenciálja kb. 4,3 millió tonna kőolaj-ekvivalens</a:t>
            </a:r>
            <a:endParaRPr/>
          </a:p>
        </p:txBody>
      </p:sp>
      <p:sp>
        <p:nvSpPr>
          <p:cNvPr id="21" name="TextShape 2"/>
          <p:cNvSpPr txBox="1"/>
          <p:nvPr/>
        </p:nvSpPr>
        <p:spPr>
          <a:xfrm>
            <a:off x="1905120" y="0"/>
            <a:ext cx="723852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4400">
                <a:solidFill>
                  <a:srgbClr val="F2F2F2"/>
                </a:solidFill>
                <a:latin typeface="Calibri"/>
              </a:rPr>
              <a:t>Lehetőségek és erőforrások</a:t>
            </a:r>
            <a:endParaRPr/>
          </a:p>
        </p:txBody>
      </p:sp>
      <p:sp>
        <p:nvSpPr>
          <p:cNvPr id="22" name="CustomShape 3"/>
          <p:cNvSpPr/>
          <p:nvPr/>
        </p:nvSpPr>
        <p:spPr>
          <a:xfrm>
            <a:off x="4343400" y="2666880"/>
            <a:ext cx="1599840" cy="913320"/>
          </a:xfrm>
          <a:prstGeom prst="rect">
            <a:avLst/>
          </a:prstGeom>
          <a:solidFill>
            <a:srgbClr val="FFFFFF"/>
          </a:solidFill>
        </p:spPr>
        <p:txBody>
          <a:bodyPr lIns="90000" tIns="45000" rIns="90000" bIns="45000"/>
          <a:lstStyle/>
          <a:p>
            <a:r>
              <a:rPr lang="hu-HU" b="1">
                <a:solidFill>
                  <a:srgbClr val="800000"/>
                </a:solidFill>
                <a:latin typeface="Calibri"/>
              </a:rPr>
              <a:t>GEOTERMÁLIS</a:t>
            </a:r>
            <a:endParaRPr/>
          </a:p>
          <a:p>
            <a:pPr algn="ctr"/>
            <a:r>
              <a:rPr lang="hu-HU" b="1">
                <a:solidFill>
                  <a:srgbClr val="800000"/>
                </a:solidFill>
                <a:latin typeface="Calibri"/>
              </a:rPr>
              <a:t>4%</a:t>
            </a:r>
            <a:endParaRPr/>
          </a:p>
        </p:txBody>
      </p:sp>
      <p:sp>
        <p:nvSpPr>
          <p:cNvPr id="23" name="CustomShape 4"/>
          <p:cNvSpPr/>
          <p:nvPr/>
        </p:nvSpPr>
        <p:spPr>
          <a:xfrm>
            <a:off x="6400800" y="5257800"/>
            <a:ext cx="1294920" cy="639000"/>
          </a:xfrm>
          <a:prstGeom prst="rect">
            <a:avLst/>
          </a:prstGeom>
          <a:solidFill>
            <a:srgbClr val="FFFFFF"/>
          </a:solidFill>
        </p:spPr>
        <p:txBody>
          <a:bodyPr lIns="90000" tIns="45000" rIns="90000" bIns="45000"/>
          <a:lstStyle/>
          <a:p>
            <a:r>
              <a:rPr lang="hu-HU" b="1">
                <a:solidFill>
                  <a:srgbClr val="99CC00"/>
                </a:solidFill>
                <a:latin typeface="Calibri"/>
              </a:rPr>
              <a:t>BIO</a:t>
            </a:r>
            <a:endParaRPr/>
          </a:p>
          <a:p>
            <a:r>
              <a:rPr lang="hu-HU" b="1">
                <a:solidFill>
                  <a:srgbClr val="99CC00"/>
                </a:solidFill>
                <a:latin typeface="Calibri"/>
              </a:rPr>
              <a:t>63%</a:t>
            </a:r>
            <a:endParaRPr/>
          </a:p>
        </p:txBody>
      </p:sp>
      <p:sp>
        <p:nvSpPr>
          <p:cNvPr id="24" name="CustomShape 5"/>
          <p:cNvSpPr/>
          <p:nvPr/>
        </p:nvSpPr>
        <p:spPr>
          <a:xfrm>
            <a:off x="2438280" y="5029200"/>
            <a:ext cx="1447560" cy="639000"/>
          </a:xfrm>
          <a:prstGeom prst="rect">
            <a:avLst/>
          </a:prstGeom>
          <a:solidFill>
            <a:srgbClr val="FFFFFF"/>
          </a:solidFill>
        </p:spPr>
        <p:txBody>
          <a:bodyPr lIns="90000" tIns="45000" rIns="90000" bIns="45000"/>
          <a:lstStyle/>
          <a:p>
            <a:pPr algn="ctr"/>
            <a:r>
              <a:rPr lang="hu-HU" b="1">
                <a:solidFill>
                  <a:srgbClr val="0E2138"/>
                </a:solidFill>
                <a:latin typeface="Calibri"/>
              </a:rPr>
              <a:t>VÍZ  14%</a:t>
            </a:r>
            <a:endParaRPr/>
          </a:p>
          <a:p>
            <a:endParaRPr/>
          </a:p>
        </p:txBody>
      </p:sp>
      <p:sp>
        <p:nvSpPr>
          <p:cNvPr id="25" name="CustomShape 6"/>
          <p:cNvSpPr/>
          <p:nvPr/>
        </p:nvSpPr>
        <p:spPr>
          <a:xfrm>
            <a:off x="2666880" y="4038480"/>
            <a:ext cx="1218960" cy="913320"/>
          </a:xfrm>
          <a:prstGeom prst="rect">
            <a:avLst/>
          </a:prstGeom>
          <a:solidFill>
            <a:srgbClr val="FFFFFF"/>
          </a:solidFill>
        </p:spPr>
        <p:txBody>
          <a:bodyPr lIns="90000" tIns="45000" rIns="90000" bIns="45000"/>
          <a:lstStyle/>
          <a:p>
            <a:pPr algn="r"/>
            <a:r>
              <a:rPr lang="hu-HU" b="1">
                <a:solidFill>
                  <a:srgbClr val="70BDD2"/>
                </a:solidFill>
                <a:latin typeface="Calibri"/>
              </a:rPr>
              <a:t>SZÉL  5%</a:t>
            </a:r>
            <a:endParaRPr/>
          </a:p>
          <a:p>
            <a:endParaRPr/>
          </a:p>
        </p:txBody>
      </p:sp>
      <p:sp>
        <p:nvSpPr>
          <p:cNvPr id="26" name="CustomShape 7"/>
          <p:cNvSpPr/>
          <p:nvPr/>
        </p:nvSpPr>
        <p:spPr>
          <a:xfrm>
            <a:off x="3295080" y="2971800"/>
            <a:ext cx="1169640" cy="639000"/>
          </a:xfrm>
          <a:prstGeom prst="rect">
            <a:avLst/>
          </a:prstGeom>
          <a:solidFill>
            <a:srgbClr val="FFFFFF"/>
          </a:solidFill>
        </p:spPr>
        <p:txBody>
          <a:bodyPr wrap="none" lIns="90000" tIns="45000" rIns="90000" bIns="45000"/>
          <a:lstStyle/>
          <a:p>
            <a:pPr algn="ctr"/>
            <a:r>
              <a:rPr lang="hu-HU" b="1">
                <a:solidFill>
                  <a:srgbClr val="FFC000"/>
                </a:solidFill>
                <a:latin typeface="Calibri"/>
              </a:rPr>
              <a:t>NAP      </a:t>
            </a:r>
            <a:endParaRPr/>
          </a:p>
          <a:p>
            <a:pPr algn="ctr"/>
            <a:r>
              <a:rPr lang="hu-HU" b="1">
                <a:solidFill>
                  <a:srgbClr val="FFC000"/>
                </a:solidFill>
                <a:latin typeface="Calibri"/>
              </a:rPr>
              <a:t>14%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Shape 1"/>
          <p:cNvSpPr txBox="1"/>
          <p:nvPr/>
        </p:nvSpPr>
        <p:spPr>
          <a:xfrm>
            <a:off x="1905120" y="0"/>
            <a:ext cx="723852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4400">
                <a:solidFill>
                  <a:srgbClr val="F2F2F2"/>
                </a:solidFill>
                <a:latin typeface="Calibri"/>
              </a:rPr>
              <a:t>Jogi környezet - előzmények</a:t>
            </a:r>
            <a:endParaRPr/>
          </a:p>
        </p:txBody>
      </p:sp>
      <p:sp>
        <p:nvSpPr>
          <p:cNvPr id="28" name="TextShape 2"/>
          <p:cNvSpPr txBox="1"/>
          <p:nvPr/>
        </p:nvSpPr>
        <p:spPr>
          <a:xfrm>
            <a:off x="1219320" y="1600200"/>
            <a:ext cx="7467120" cy="45255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sz="2600" b="1">
                <a:solidFill>
                  <a:srgbClr val="10243E"/>
                </a:solidFill>
                <a:latin typeface="Calibri"/>
              </a:rPr>
              <a:t>2006 július 14</a:t>
            </a:r>
            <a:r>
              <a:rPr lang="en-US" sz="2600">
                <a:solidFill>
                  <a:srgbClr val="10243E"/>
                </a:solidFill>
                <a:latin typeface="Calibri"/>
              </a:rPr>
              <a:t>: Szerbia ratifikálja az EU és a Nyugat-Balkán  (AL, BG, BiH, HR, BJRM, CG, RO, RS, UN 1244 –KO) közötti  energetikai közösségról szóló egyezményt </a:t>
            </a:r>
            <a:endParaRPr/>
          </a:p>
          <a:p>
            <a:endParaRPr/>
          </a:p>
          <a:p>
            <a:r>
              <a:rPr lang="en-US" sz="2600" b="1">
                <a:solidFill>
                  <a:srgbClr val="10243E"/>
                </a:solidFill>
                <a:latin typeface="Calibri"/>
              </a:rPr>
              <a:t>2007 május 15</a:t>
            </a:r>
            <a:r>
              <a:rPr lang="en-US" sz="2600">
                <a:solidFill>
                  <a:srgbClr val="10243E"/>
                </a:solidFill>
                <a:latin typeface="Calibri"/>
              </a:rPr>
              <a:t>: elfogadja az  Akciótervet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600">
                <a:solidFill>
                  <a:srgbClr val="10243E"/>
                </a:solidFill>
                <a:latin typeface="Calibri"/>
              </a:rPr>
              <a:t>2001/77/EC  EU rendelet  ( megújuló energiaforrásokból származó energiák  előállítását  segítő jogi környezet kialakítása)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600">
                <a:solidFill>
                  <a:srgbClr val="10243E"/>
                </a:solidFill>
                <a:latin typeface="Calibri"/>
              </a:rPr>
              <a:t>2003/30/EC  EU rendelet (bio-üzemanyagok piacra vitelét  elősegítő jogi környezet  kialakítása)</a:t>
            </a:r>
            <a:endParaRPr/>
          </a:p>
          <a:p>
            <a:endParaRPr/>
          </a:p>
          <a:p>
            <a:r>
              <a:rPr lang="en-US" sz="2600">
                <a:solidFill>
                  <a:srgbClr val="10243E"/>
                </a:solidFill>
                <a:latin typeface="Calibri"/>
              </a:rPr>
              <a:t> </a:t>
            </a:r>
            <a:r>
              <a:rPr lang="en-US" sz="2600" b="1">
                <a:solidFill>
                  <a:srgbClr val="10243E"/>
                </a:solidFill>
                <a:latin typeface="Calibri"/>
              </a:rPr>
              <a:t>2009 január 26</a:t>
            </a:r>
            <a:r>
              <a:rPr lang="en-US" sz="2600">
                <a:solidFill>
                  <a:srgbClr val="10243E"/>
                </a:solidFill>
                <a:latin typeface="Calibri"/>
              </a:rPr>
              <a:t>:  Szerbia egyik alapítója a Nemzetközi Megújuló-Energia Ügynökségnek </a:t>
            </a:r>
            <a:endParaRPr/>
          </a:p>
          <a:p>
            <a:r>
              <a:rPr lang="en-US" sz="2600">
                <a:solidFill>
                  <a:srgbClr val="10243E"/>
                </a:solidFill>
                <a:latin typeface="Calibri"/>
              </a:rPr>
              <a:t>	(IRENA-International Renewable Energy Agency</a:t>
            </a:r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Shape 1"/>
          <p:cNvSpPr txBox="1"/>
          <p:nvPr/>
        </p:nvSpPr>
        <p:spPr>
          <a:xfrm>
            <a:off x="1905120" y="0"/>
            <a:ext cx="70862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4400">
                <a:solidFill>
                  <a:srgbClr val="F2F2F2"/>
                </a:solidFill>
                <a:latin typeface="Calibri"/>
              </a:rPr>
              <a:t>Jogi környezet 2.</a:t>
            </a:r>
            <a:endParaRPr/>
          </a:p>
        </p:txBody>
      </p:sp>
      <p:sp>
        <p:nvSpPr>
          <p:cNvPr id="30" name="TextShape 2"/>
          <p:cNvSpPr txBox="1"/>
          <p:nvPr/>
        </p:nvSpPr>
        <p:spPr>
          <a:xfrm>
            <a:off x="914400" y="1295280"/>
            <a:ext cx="8000640" cy="5562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sz="3900">
                <a:solidFill>
                  <a:srgbClr val="10243E"/>
                </a:solidFill>
                <a:latin typeface="Calibri"/>
              </a:rPr>
              <a:t>Törvények és kormányrendeletek      </a:t>
            </a:r>
            <a:r>
              <a:rPr lang="en-US" sz="3200">
                <a:solidFill>
                  <a:srgbClr val="10243E"/>
                </a:solidFill>
                <a:latin typeface="Calibri"/>
              </a:rPr>
              <a:t>*megújuló energiák </a:t>
            </a:r>
            <a:endParaRPr/>
          </a:p>
          <a:p>
            <a:endParaRPr/>
          </a:p>
          <a:p>
            <a:pPr lvl="1">
              <a:buSzPct val="45000"/>
              <a:buFont typeface="Wingdings"/>
              <a:buChar char="Ø"/>
            </a:pPr>
            <a:r>
              <a:rPr lang="en-US" sz="3800">
                <a:solidFill>
                  <a:srgbClr val="10243E"/>
                </a:solidFill>
                <a:latin typeface="Calibri"/>
              </a:rPr>
              <a:t>Energetikai törvény</a:t>
            </a:r>
            <a:endParaRPr/>
          </a:p>
          <a:p>
            <a:pPr lvl="1">
              <a:buSzPct val="45000"/>
              <a:buFont typeface="Wingdings"/>
              <a:buChar char="Ø"/>
            </a:pPr>
            <a:r>
              <a:rPr lang="en-US" sz="3800">
                <a:solidFill>
                  <a:srgbClr val="10243E"/>
                </a:solidFill>
                <a:latin typeface="Calibri"/>
              </a:rPr>
              <a:t>A Szerb Köztársaság energetikai  fejlesztésének 2015-ig szóló stratégiája</a:t>
            </a:r>
            <a:endParaRPr/>
          </a:p>
          <a:p>
            <a:pPr lvl="1">
              <a:buSzPct val="45000"/>
              <a:buFont typeface="Wingdings"/>
              <a:buChar char="Ø"/>
            </a:pPr>
            <a:r>
              <a:rPr lang="en-US" sz="3800">
                <a:solidFill>
                  <a:srgbClr val="10243E"/>
                </a:solidFill>
                <a:latin typeface="Calibri"/>
              </a:rPr>
              <a:t>Program a stratégia megvalósítására (2007-2012) </a:t>
            </a:r>
            <a:endParaRPr/>
          </a:p>
          <a:p>
            <a:pPr lvl="1">
              <a:buSzPct val="45000"/>
              <a:buFont typeface="Wingdings"/>
              <a:buChar char="Ø"/>
            </a:pPr>
            <a:r>
              <a:rPr lang="en-US" sz="3800">
                <a:solidFill>
                  <a:srgbClr val="10243E"/>
                </a:solidFill>
                <a:latin typeface="Calibri"/>
              </a:rPr>
              <a:t>Kormányrendelet amely rendezi a megújuló forrásokból előállított energia kötelező átvételét , az előállítók státusát, stb  (szept.2009)</a:t>
            </a:r>
            <a:endParaRPr/>
          </a:p>
          <a:p>
            <a:pPr lvl="1">
              <a:buSzPct val="45000"/>
              <a:buFont typeface="Wingdings"/>
              <a:buChar char="Ø"/>
            </a:pPr>
            <a:r>
              <a:rPr lang="en-US" sz="3800">
                <a:solidFill>
                  <a:srgbClr val="10243E"/>
                </a:solidFill>
                <a:latin typeface="Calibri"/>
              </a:rPr>
              <a:t>Kormányrendelet a megújuló forrásokból származó energia termelését támogató intézkedésekről  (2010.01.01-2012.12.31)</a:t>
            </a:r>
            <a:endParaRPr/>
          </a:p>
          <a:p>
            <a:pPr lvl="1">
              <a:buSzPct val="45000"/>
              <a:buFont typeface="Wingdings"/>
              <a:buChar char="Ø"/>
            </a:pPr>
            <a:r>
              <a:rPr lang="en-US" sz="3800">
                <a:solidFill>
                  <a:srgbClr val="10243E"/>
                </a:solidFill>
                <a:latin typeface="Calibri"/>
              </a:rPr>
              <a:t>Pilot projektek az energetikai menedzserek bevezetésére önkormányzati szinten, a kötelezettség előrevetítése</a:t>
            </a:r>
            <a:endParaRPr/>
          </a:p>
          <a:p>
            <a:endParaRPr/>
          </a:p>
          <a:p>
            <a:r>
              <a:rPr lang="en-US" sz="3800">
                <a:solidFill>
                  <a:srgbClr val="10243E"/>
                </a:solidFill>
                <a:latin typeface="Calibri"/>
              </a:rPr>
              <a:t>JÓL INDULT...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Shape 1"/>
          <p:cNvSpPr txBox="1"/>
          <p:nvPr/>
        </p:nvSpPr>
        <p:spPr>
          <a:xfrm>
            <a:off x="1905120" y="0"/>
            <a:ext cx="723852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4400" b="1">
                <a:solidFill>
                  <a:srgbClr val="FFFFFF"/>
                </a:solidFill>
                <a:latin typeface="Calibri"/>
              </a:rPr>
              <a:t>Pénzügyi környezet 2010/11</a:t>
            </a:r>
            <a:endParaRPr/>
          </a:p>
        </p:txBody>
      </p:sp>
      <p:sp>
        <p:nvSpPr>
          <p:cNvPr id="32" name="TextShape 2"/>
          <p:cNvSpPr txBox="1"/>
          <p:nvPr/>
        </p:nvSpPr>
        <p:spPr>
          <a:xfrm>
            <a:off x="152280" y="1143000"/>
            <a:ext cx="8381520" cy="54097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sz="4200" b="1">
                <a:solidFill>
                  <a:srgbClr val="000000"/>
                </a:solidFill>
                <a:latin typeface="Calibri"/>
              </a:rPr>
              <a:t>WeBSEDFF</a:t>
            </a:r>
            <a:r>
              <a:rPr lang="en-US" sz="4200">
                <a:solidFill>
                  <a:srgbClr val="000000"/>
                </a:solidFill>
                <a:latin typeface="Calibri"/>
              </a:rPr>
              <a:t>  (The Western Balkans Sustainable Energy Direct Financing Facility) </a:t>
            </a:r>
            <a:endParaRPr/>
          </a:p>
          <a:p>
            <a:r>
              <a:rPr lang="en-US" sz="4200">
                <a:solidFill>
                  <a:srgbClr val="000000"/>
                </a:solidFill>
                <a:latin typeface="Calibri"/>
              </a:rPr>
              <a:t>	Nyugat -Balkáni Megújuló Energia Projekteket Direkt  Támogató program </a:t>
            </a:r>
            <a:r>
              <a:rPr lang="en-US" sz="4200" b="1">
                <a:solidFill>
                  <a:srgbClr val="000000"/>
                </a:solidFill>
                <a:latin typeface="Calibri"/>
              </a:rPr>
              <a:t>≈ </a:t>
            </a:r>
            <a:r>
              <a:rPr lang="en-US" sz="4200">
                <a:solidFill>
                  <a:srgbClr val="000000"/>
                </a:solidFill>
                <a:latin typeface="Calibri"/>
              </a:rPr>
              <a:t>50+8 mil EUR             EUR kölcsönök (2-6 mil)</a:t>
            </a:r>
            <a:endParaRPr/>
          </a:p>
          <a:p>
            <a:endParaRPr/>
          </a:p>
          <a:p>
            <a:r>
              <a:rPr lang="en-US" sz="4200">
                <a:solidFill>
                  <a:srgbClr val="000000"/>
                </a:solidFill>
                <a:latin typeface="Calibri"/>
              </a:rPr>
              <a:t>Pillanatnyilag 5 bank kínál EBRD partnerségben Euribor+6% éves kamatú kölcsönt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Calibri"/>
              </a:rPr>
              <a:t> – 20% = Euribor+3%,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Calibri"/>
              </a:rPr>
              <a:t>2-6 mil EUR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Calibri"/>
              </a:rPr>
              <a:t>2 év türelmi idő</a:t>
            </a:r>
            <a:endParaRPr/>
          </a:p>
          <a:p>
            <a:endParaRPr/>
          </a:p>
          <a:p>
            <a:r>
              <a:rPr lang="en-US" sz="4200">
                <a:solidFill>
                  <a:srgbClr val="000000"/>
                </a:solidFill>
                <a:latin typeface="Calibri"/>
              </a:rPr>
              <a:t>Országos Környezetvédelmi Alap: 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Calibri"/>
              </a:rPr>
              <a:t>Projektek az önkormányzatoknak = 3% éves kamat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Calibri"/>
              </a:rPr>
              <a:t>8.000 EUR tervdokumentáció bezárandó szemétlerakó szanálására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Calibri"/>
              </a:rPr>
              <a:t>40.000 EUR tervdokumentáció regionális szemétlerakó tervének kidolgozására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Calibri"/>
              </a:rPr>
              <a:t>ÍGY VOLT A </a:t>
            </a:r>
            <a:r>
              <a:rPr lang="en-US" sz="4200" u="sng">
                <a:solidFill>
                  <a:srgbClr val="000000"/>
                </a:solidFill>
                <a:latin typeface="Calibri"/>
              </a:rPr>
              <a:t>KÖZELMÚLTIG</a:t>
            </a:r>
            <a:r>
              <a:rPr lang="en-US" sz="4200">
                <a:solidFill>
                  <a:srgbClr val="000000"/>
                </a:solidFill>
                <a:latin typeface="Calibri"/>
              </a:rPr>
              <a:t> </a:t>
            </a:r>
            <a:endParaRPr/>
          </a:p>
        </p:txBody>
      </p:sp>
      <p:sp>
        <p:nvSpPr>
          <p:cNvPr id="33" name="CustomShape 3"/>
          <p:cNvSpPr/>
          <p:nvPr/>
        </p:nvSpPr>
        <p:spPr>
          <a:xfrm>
            <a:off x="2133720" y="1752480"/>
            <a:ext cx="380520" cy="178920"/>
          </a:xfrm>
          <a:prstGeom prst="rightArrow">
            <a:avLst>
              <a:gd name="adj1" fmla="val 16200"/>
              <a:gd name="adj2" fmla="val 5400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Shape 1"/>
          <p:cNvSpPr txBox="1"/>
          <p:nvPr/>
        </p:nvSpPr>
        <p:spPr>
          <a:xfrm>
            <a:off x="1828800" y="0"/>
            <a:ext cx="73148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3600">
                <a:solidFill>
                  <a:srgbClr val="FFFFFF"/>
                </a:solidFill>
                <a:latin typeface="Calibri"/>
              </a:rPr>
              <a:t>Legújabb fejlemények – 2012 II. fele</a:t>
            </a:r>
            <a:endParaRPr/>
          </a:p>
        </p:txBody>
      </p:sp>
      <p:sp>
        <p:nvSpPr>
          <p:cNvPr id="35" name="TextShape 2"/>
          <p:cNvSpPr txBox="1"/>
          <p:nvPr/>
        </p:nvSpPr>
        <p:spPr>
          <a:xfrm>
            <a:off x="457200" y="1600200"/>
            <a:ext cx="8229240" cy="50288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Energiahatékonysági ügynökség : </a:t>
            </a:r>
            <a:r>
              <a:rPr lang="en-US" sz="2800">
                <a:solidFill>
                  <a:srgbClr val="FF0000"/>
                </a:solidFill>
                <a:latin typeface="Calibri"/>
              </a:rPr>
              <a:t>megszüntetve</a:t>
            </a:r>
            <a:endParaRPr/>
          </a:p>
          <a:p>
            <a:r>
              <a:rPr lang="en-US" sz="1600">
                <a:solidFill>
                  <a:srgbClr val="000000"/>
                </a:solidFill>
                <a:latin typeface="Calibri"/>
              </a:rPr>
              <a:t>	 06.10.2012.  „az Energetikai törvény módosításáról szóló Törvény (Szerb Köztársaság Hivatalos Közlönye  93/2012 sz.) értelmében az Energiahatékonysági ügynökség megszűnik”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Semmilyen pályázási lehetőség pillanatnyilag országos szinten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Tartományi szinten – Vajdaság (Vojvodina)  **NUTS 2 kis összegű pályázatok 2.000 – 30.000 €         **solar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Kis cégeknek és egyéneknek: ≈ 0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Minisztériumi projekt-lista: e.e. termelő projektek, távfűtés-korszerűsítés nagyvárosokban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Energetikai menedzserek – újrahasznosítva </a:t>
            </a:r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Shape 1"/>
          <p:cNvSpPr txBox="1"/>
          <p:nvPr/>
        </p:nvSpPr>
        <p:spPr>
          <a:xfrm>
            <a:off x="1752480" y="0"/>
            <a:ext cx="739116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4400" b="1">
                <a:solidFill>
                  <a:srgbClr val="FFFFFF"/>
                </a:solidFill>
                <a:latin typeface="Calibri"/>
              </a:rPr>
              <a:t>TOPOLYA – BAČKA TOPOLA</a:t>
            </a:r>
            <a:endParaRPr/>
          </a:p>
        </p:txBody>
      </p:sp>
      <p:sp>
        <p:nvSpPr>
          <p:cNvPr id="37" name="TextShape 2"/>
          <p:cNvSpPr txBox="1"/>
          <p:nvPr/>
        </p:nvSpPr>
        <p:spPr>
          <a:xfrm>
            <a:off x="152280" y="990720"/>
            <a:ext cx="4266720" cy="5257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Arial"/>
              <a:buChar char="•"/>
            </a:pPr>
            <a:r>
              <a:rPr lang="en-US" sz="2400">
                <a:solidFill>
                  <a:srgbClr val="10243E"/>
                </a:solidFill>
                <a:latin typeface="Calibri"/>
              </a:rPr>
              <a:t>Város  =15.000, a község 34.000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400">
                <a:solidFill>
                  <a:srgbClr val="10243E"/>
                </a:solidFill>
                <a:latin typeface="Calibri"/>
              </a:rPr>
              <a:t> Község = 23 település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400">
                <a:solidFill>
                  <a:srgbClr val="10243E"/>
                </a:solidFill>
                <a:latin typeface="Calibri"/>
              </a:rPr>
              <a:t>12 iskola, 14 óvoda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400">
                <a:solidFill>
                  <a:srgbClr val="10243E"/>
                </a:solidFill>
                <a:latin typeface="Calibri"/>
              </a:rPr>
              <a:t>15 egészségház, 7 könyvtár....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400">
                <a:solidFill>
                  <a:srgbClr val="10243E"/>
                </a:solidFill>
                <a:latin typeface="Calibri"/>
              </a:rPr>
              <a:t>7 kultúrotthon, múzeum, tájház, bognár-kovács műhely</a:t>
            </a:r>
            <a:endParaRPr/>
          </a:p>
          <a:p>
            <a:r>
              <a:rPr lang="en-US" sz="2400">
                <a:solidFill>
                  <a:srgbClr val="10243E"/>
                </a:solidFill>
                <a:latin typeface="Calibri"/>
              </a:rPr>
              <a:t>		</a:t>
            </a:r>
            <a:r>
              <a:rPr lang="en-US" sz="2400" b="1">
                <a:solidFill>
                  <a:srgbClr val="10243E"/>
                </a:solidFill>
                <a:latin typeface="Calibri"/>
              </a:rPr>
              <a:t>VAN KIHÍVÁS !!</a:t>
            </a:r>
            <a:endParaRPr/>
          </a:p>
          <a:p>
            <a:endParaRPr/>
          </a:p>
        </p:txBody>
      </p:sp>
      <p:pic>
        <p:nvPicPr>
          <p:cNvPr id="38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120" y="2133720"/>
            <a:ext cx="3047760" cy="24379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1905120" y="0"/>
            <a:ext cx="7238520" cy="867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4400">
                <a:solidFill>
                  <a:srgbClr val="FFFFFF"/>
                </a:solidFill>
                <a:latin typeface="Calibri"/>
              </a:rPr>
              <a:t>EDDIG TÖRTÉNT..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Arial"/>
              <a:buChar char="•"/>
            </a:pPr>
            <a:r>
              <a:rPr lang="en-US" sz="2800">
                <a:solidFill>
                  <a:srgbClr val="10243E"/>
                </a:solidFill>
                <a:latin typeface="Calibri"/>
              </a:rPr>
              <a:t>Civil kampány az energiahatékonyság és megújuló energiák népszerűsítésére  (projekt)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800">
                <a:solidFill>
                  <a:srgbClr val="10243E"/>
                </a:solidFill>
                <a:latin typeface="Calibri"/>
              </a:rPr>
              <a:t>Stratégiákban kiemelten megjelenítve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800">
                <a:solidFill>
                  <a:srgbClr val="10243E"/>
                </a:solidFill>
                <a:latin typeface="Calibri"/>
              </a:rPr>
              <a:t>Egészségház dialízis-központjának megújuló e. fűtése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800">
                <a:solidFill>
                  <a:srgbClr val="10243E"/>
                </a:solidFill>
                <a:latin typeface="Calibri"/>
              </a:rPr>
              <a:t>Műszaki áruház hőpumpás fűtése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800">
                <a:solidFill>
                  <a:srgbClr val="10243E"/>
                </a:solidFill>
                <a:latin typeface="Calibri"/>
              </a:rPr>
              <a:t>Biodízel üzem (magántőke)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800">
                <a:solidFill>
                  <a:srgbClr val="10243E"/>
                </a:solidFill>
                <a:latin typeface="Calibri"/>
              </a:rPr>
              <a:t>Tematikus klaszter megalakítása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800">
                <a:solidFill>
                  <a:srgbClr val="10243E"/>
                </a:solidFill>
                <a:latin typeface="Calibri"/>
              </a:rPr>
              <a:t>Partnerek keresése - projektek generálása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en-US" sz="2800">
                <a:solidFill>
                  <a:srgbClr val="10243E"/>
                </a:solidFill>
                <a:latin typeface="Calibri"/>
              </a:rPr>
              <a:t>SAJNOS A MAGÁNSZEMÉLYEKNEK:  SEMMI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1905120" y="0"/>
            <a:ext cx="7086240" cy="91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3200" b="1" i="1" u="sng">
                <a:solidFill>
                  <a:srgbClr val="F2F2F2"/>
                </a:solidFill>
                <a:latin typeface="Calibri"/>
              </a:rPr>
              <a:t>E</a:t>
            </a:r>
            <a:r>
              <a:rPr lang="en-US" sz="3200" i="1" u="sng">
                <a:solidFill>
                  <a:srgbClr val="F2F2F2"/>
                </a:solidFill>
                <a:latin typeface="Calibri"/>
              </a:rPr>
              <a:t>koenergija u </a:t>
            </a:r>
            <a:r>
              <a:rPr lang="en-US" sz="3200" b="1" i="1" u="sng">
                <a:solidFill>
                  <a:srgbClr val="F2F2F2"/>
                </a:solidFill>
                <a:latin typeface="Calibri"/>
              </a:rPr>
              <a:t>S</a:t>
            </a:r>
            <a:r>
              <a:rPr lang="en-US" sz="3200" i="1" u="sng">
                <a:solidFill>
                  <a:srgbClr val="F2F2F2"/>
                </a:solidFill>
                <a:latin typeface="Calibri"/>
              </a:rPr>
              <a:t>rbiji, i </a:t>
            </a:r>
            <a:r>
              <a:rPr lang="en-US" sz="3200" b="1" i="1" u="sng">
                <a:solidFill>
                  <a:srgbClr val="F2F2F2"/>
                </a:solidFill>
                <a:latin typeface="Calibri"/>
              </a:rPr>
              <a:t>E</a:t>
            </a:r>
            <a:r>
              <a:rPr lang="en-US" sz="3200" i="1" u="sng">
                <a:solidFill>
                  <a:srgbClr val="F2F2F2"/>
                </a:solidFill>
                <a:latin typeface="Calibri"/>
              </a:rPr>
              <a:t>kološki Klaster</a:t>
            </a:r>
            <a:r>
              <a:rPr lang="en-US" sz="3200" u="sng">
                <a:solidFill>
                  <a:srgbClr val="F2F2F2"/>
                </a:solidFill>
                <a:latin typeface="Calibri"/>
              </a:rPr>
              <a:t>  =  </a:t>
            </a:r>
            <a:r>
              <a:rPr lang="en-US" sz="3200" b="1" u="sng">
                <a:solidFill>
                  <a:srgbClr val="F2F2F2"/>
                </a:solidFill>
                <a:latin typeface="Calibri"/>
              </a:rPr>
              <a:t>E.S.E Klaszter</a:t>
            </a:r>
            <a:r>
              <a:rPr lang="en-US" sz="3200" u="sng">
                <a:solidFill>
                  <a:srgbClr val="F2F2F2"/>
                </a:solidFill>
                <a:latin typeface="Calibri"/>
              </a:rPr>
              <a:t> bemutatása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304920" y="1066680"/>
            <a:ext cx="8076960" cy="5638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Arial"/>
              <a:buChar char="•"/>
            </a:pPr>
            <a:r>
              <a:rPr lang="en-US" sz="5000" b="1">
                <a:solidFill>
                  <a:srgbClr val="10243E"/>
                </a:solidFill>
                <a:latin typeface="Calibri"/>
              </a:rPr>
              <a:t>Szerbia, Topolya, (Bačka Topola) székhellyel alakult meg, de a bóri (Bor) régió aktiv bekapcsolásával, ahol a környezeti terhelés Szerbiában talán a lenagyobb méretű</a:t>
            </a:r>
            <a:endParaRPr/>
          </a:p>
          <a:p>
            <a:r>
              <a:rPr lang="en-US" sz="5000" b="1">
                <a:solidFill>
                  <a:srgbClr val="10243E"/>
                </a:solidFill>
                <a:latin typeface="Calibri"/>
              </a:rPr>
              <a:t>*** A  Nemzetközi Tisza Klaszterrel és a FUTURA klaszterrel együttműködve</a:t>
            </a:r>
            <a:endParaRPr/>
          </a:p>
          <a:p>
            <a:endParaRPr/>
          </a:p>
          <a:p>
            <a:endParaRPr/>
          </a:p>
          <a:p>
            <a:r>
              <a:rPr lang="en-US" sz="4800" b="1">
                <a:solidFill>
                  <a:srgbClr val="10243E"/>
                </a:solidFill>
                <a:latin typeface="Calibri"/>
              </a:rPr>
              <a:t>Céljai: </a:t>
            </a:r>
            <a:endParaRPr/>
          </a:p>
          <a:p>
            <a:pPr>
              <a:buSzPct val="45000"/>
              <a:buFont typeface="Wingdings"/>
              <a:buChar char="Ø"/>
            </a:pPr>
            <a:r>
              <a:rPr lang="en-US" sz="4800" b="1">
                <a:solidFill>
                  <a:srgbClr val="10243E"/>
                </a:solidFill>
                <a:latin typeface="Calibri"/>
              </a:rPr>
              <a:t>	Környezetbarát technológiák alkalmazása, fejlesztése</a:t>
            </a:r>
            <a:endParaRPr/>
          </a:p>
          <a:p>
            <a:endParaRPr/>
          </a:p>
          <a:p>
            <a:pPr>
              <a:buSzPct val="45000"/>
              <a:buFont typeface="Wingdings"/>
              <a:buChar char="Ø"/>
            </a:pPr>
            <a:r>
              <a:rPr lang="en-US" sz="4800" b="1">
                <a:solidFill>
                  <a:srgbClr val="10243E"/>
                </a:solidFill>
                <a:latin typeface="Calibri"/>
              </a:rPr>
              <a:t>	Megújuló energiák alkalmazása, beépítése</a:t>
            </a:r>
            <a:endParaRPr/>
          </a:p>
          <a:p>
            <a:endParaRPr/>
          </a:p>
          <a:p>
            <a:pPr>
              <a:buSzPct val="45000"/>
              <a:buFont typeface="Wingdings"/>
              <a:buChar char="Ø"/>
            </a:pPr>
            <a:r>
              <a:rPr lang="en-US" sz="4800" b="1">
                <a:solidFill>
                  <a:srgbClr val="10243E"/>
                </a:solidFill>
                <a:latin typeface="Calibri"/>
              </a:rPr>
              <a:t>	Zöldenergiák adaptálása a mindennapokba</a:t>
            </a:r>
            <a:endParaRPr/>
          </a:p>
          <a:p>
            <a:endParaRPr/>
          </a:p>
          <a:p>
            <a:pPr>
              <a:buSzPct val="45000"/>
              <a:buFont typeface="Wingdings"/>
              <a:buChar char="Ø"/>
            </a:pPr>
            <a:r>
              <a:rPr lang="en-US" sz="4800" b="1">
                <a:solidFill>
                  <a:srgbClr val="10243E"/>
                </a:solidFill>
                <a:latin typeface="Calibri"/>
              </a:rPr>
              <a:t>	Oktatás - Képzés</a:t>
            </a:r>
            <a:endParaRPr/>
          </a:p>
          <a:p>
            <a:endParaRPr/>
          </a:p>
          <a:p>
            <a:pPr>
              <a:buSzPct val="45000"/>
              <a:buFont typeface="Wingdings"/>
              <a:buChar char="Ø"/>
            </a:pPr>
            <a:r>
              <a:rPr lang="en-US" sz="4800" b="1">
                <a:solidFill>
                  <a:srgbClr val="10243E"/>
                </a:solidFill>
                <a:latin typeface="Calibri"/>
              </a:rPr>
              <a:t>	Felszíni és felszín alatti vizek védelme</a:t>
            </a:r>
            <a:endParaRPr/>
          </a:p>
          <a:p>
            <a:endParaRPr/>
          </a:p>
          <a:p>
            <a:pPr>
              <a:buSzPct val="45000"/>
              <a:buFont typeface="Wingdings"/>
              <a:buChar char="Ø"/>
            </a:pPr>
            <a:r>
              <a:rPr lang="en-US" sz="4800" b="1">
                <a:solidFill>
                  <a:srgbClr val="10243E"/>
                </a:solidFill>
                <a:latin typeface="Calibri"/>
              </a:rPr>
              <a:t>	Korszerű hulladékkezelési technológiák adaptálása, fejlesztése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</Words>
  <Application>Microsoft Office PowerPoint</Application>
  <PresentationFormat>Diavetítés a képernyőre (4:3 oldalarány)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13</vt:i4>
      </vt:variant>
    </vt:vector>
  </HeadingPairs>
  <TitlesOfParts>
    <vt:vector size="16" baseType="lpstr">
      <vt:lpstr>Office Theme</vt:lpstr>
      <vt:lpstr>Office Theme</vt:lpstr>
      <vt:lpstr>Office Theme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cp:lastModifiedBy>Terbe Zoltán</cp:lastModifiedBy>
  <cp:revision>1</cp:revision>
  <dcterms:modified xsi:type="dcterms:W3CDTF">2013-02-06T06:23:45Z</dcterms:modified>
</cp:coreProperties>
</file>